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77" r:id="rId6"/>
    <p:sldId id="258" r:id="rId7"/>
    <p:sldId id="263" r:id="rId8"/>
    <p:sldId id="276" r:id="rId9"/>
    <p:sldId id="266" r:id="rId10"/>
    <p:sldId id="260" r:id="rId11"/>
    <p:sldId id="259" r:id="rId12"/>
    <p:sldId id="267" r:id="rId13"/>
    <p:sldId id="268" r:id="rId14"/>
    <p:sldId id="272" r:id="rId15"/>
    <p:sldId id="275" r:id="rId16"/>
    <p:sldId id="270" r:id="rId17"/>
    <p:sldId id="271" r:id="rId18"/>
    <p:sldId id="26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1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6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4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0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2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5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A73108-8A9D-48FC-A412-E9470CD2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11" y="1307824"/>
            <a:ext cx="9141730" cy="16705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600" i="0" strike="noStrike" baseline="0" dirty="0">
                <a:latin typeface="Copperplate Gothic Bold"/>
              </a:rPr>
              <a:t>Vision and</a:t>
            </a:r>
            <a:r>
              <a:rPr lang="it-IT" sz="3600" i="0" strike="noStrike" dirty="0">
                <a:latin typeface="Copperplate Gothic Bold"/>
              </a:rPr>
              <a:t> </a:t>
            </a:r>
            <a:r>
              <a:rPr lang="it-IT" sz="3600" i="0" strike="noStrike" dirty="0" err="1">
                <a:latin typeface="Copperplate Gothic Bold"/>
              </a:rPr>
              <a:t>Perception</a:t>
            </a:r>
            <a:r>
              <a:rPr lang="it-IT" sz="3600" i="0" strike="noStrike" dirty="0">
                <a:latin typeface="Copperplate Gothic Bold"/>
              </a:rPr>
              <a:t>:</a:t>
            </a:r>
            <a:br>
              <a:rPr lang="it-IT" sz="3600" i="0" strike="noStrike" dirty="0">
                <a:latin typeface="Copperplate Gothic Bold"/>
              </a:rPr>
            </a:br>
            <a:r>
              <a:rPr lang="it-IT" sz="3600" dirty="0">
                <a:latin typeface="Copperplate Gothic Bold"/>
              </a:rPr>
              <a:t>Deep Learning</a:t>
            </a:r>
            <a:r>
              <a:rPr lang="it-IT" sz="3600" i="0" strike="noStrike" baseline="0" dirty="0">
                <a:latin typeface="Copperplate Gothic Bold"/>
              </a:rPr>
              <a:t> project</a:t>
            </a:r>
            <a:br>
              <a:rPr lang="it-IT" sz="3400" b="0" i="0" u="sng" strike="noStrike" baseline="0" dirty="0">
                <a:latin typeface="LMRoman17-Regular"/>
              </a:rPr>
            </a:br>
            <a:endParaRPr lang="it-IT" sz="3400" b="0" u="sng" dirty="0">
              <a:latin typeface="LMRoman17-Regular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1AE813-0D81-423E-B22D-8B3705202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320" y="4701086"/>
            <a:ext cx="6821631" cy="1982518"/>
          </a:xfrm>
        </p:spPr>
        <p:txBody>
          <a:bodyPr anchor="t">
            <a:normAutofit fontScale="92500"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Noiseprint</a:t>
            </a:r>
            <a:r>
              <a:rPr lang="it-IT" sz="2400" dirty="0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: a CNN-</a:t>
            </a:r>
            <a:r>
              <a:rPr lang="it-IT" sz="2400" dirty="0" err="1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based</a:t>
            </a:r>
            <a:r>
              <a:rPr lang="it-IT" sz="2400" dirty="0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 camera model </a:t>
            </a:r>
            <a:r>
              <a:rPr lang="it-IT" sz="2400" dirty="0" err="1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fingerprint</a:t>
            </a:r>
            <a:endParaRPr lang="it-IT" sz="2400" dirty="0">
              <a:solidFill>
                <a:schemeClr val="tx1"/>
              </a:solidFill>
              <a:latin typeface="Avenir Next LT Pro"/>
              <a:ea typeface="+mn-lt"/>
              <a:cs typeface="+mn-lt"/>
            </a:endParaRPr>
          </a:p>
          <a:p>
            <a:pPr algn="l"/>
            <a:endParaRPr lang="it-IT" sz="2400" dirty="0">
              <a:solidFill>
                <a:schemeClr val="tx1"/>
              </a:solidFill>
              <a:latin typeface="Avenir Next LT Pro"/>
              <a:ea typeface="+mn-lt"/>
              <a:cs typeface="+mn-lt"/>
            </a:endParaRPr>
          </a:p>
          <a:p>
            <a:pPr algn="l"/>
            <a:r>
              <a:rPr lang="it-IT" sz="2400" dirty="0">
                <a:solidFill>
                  <a:schemeClr val="tx1"/>
                </a:solidFill>
                <a:latin typeface="Avenir Next LT Pro"/>
              </a:rPr>
              <a:t>Fabrizio Casadei</a:t>
            </a:r>
            <a:br>
              <a:rPr lang="it-IT" sz="2400" dirty="0">
                <a:solidFill>
                  <a:schemeClr val="tx1"/>
                </a:solidFill>
                <a:latin typeface="Avenir Next LT Pro"/>
              </a:rPr>
            </a:br>
            <a:r>
              <a:rPr lang="it-IT" sz="2400" dirty="0">
                <a:solidFill>
                  <a:schemeClr val="tx1"/>
                </a:solidFill>
                <a:latin typeface="Avenir Next LT Pro"/>
              </a:rPr>
              <a:t>Edoardo Papa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3C5A199E-35CB-4793-8A3D-95FB3253A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1" b="12620"/>
          <a:stretch/>
        </p:blipFill>
        <p:spPr>
          <a:xfrm>
            <a:off x="-628497" y="3150120"/>
            <a:ext cx="6402214" cy="3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460F4-6A99-4457-9F7D-417D7F7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43398"/>
            <a:ext cx="9067799" cy="6962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Qualitative Results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01F2CE-F1DB-4F67-871A-5E37F05168D5}"/>
              </a:ext>
            </a:extLst>
          </p:cNvPr>
          <p:cNvSpPr txBox="1"/>
          <p:nvPr/>
        </p:nvSpPr>
        <p:spPr>
          <a:xfrm>
            <a:off x="1983509" y="1499824"/>
            <a:ext cx="18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Original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0726D1-80AB-4586-B49A-1CF4704028F3}"/>
              </a:ext>
            </a:extLst>
          </p:cNvPr>
          <p:cNvSpPr txBox="1"/>
          <p:nvPr/>
        </p:nvSpPr>
        <p:spPr>
          <a:xfrm>
            <a:off x="5156861" y="1510509"/>
            <a:ext cx="19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Noiseprint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94F7EE-BE3F-4718-9F4B-7437827E63E1}"/>
              </a:ext>
            </a:extLst>
          </p:cNvPr>
          <p:cNvSpPr txBox="1"/>
          <p:nvPr/>
        </p:nvSpPr>
        <p:spPr>
          <a:xfrm>
            <a:off x="8404929" y="1499824"/>
            <a:ext cx="222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en-GB" dirty="0"/>
          </a:p>
        </p:txBody>
      </p:sp>
      <p:pic>
        <p:nvPicPr>
          <p:cNvPr id="7" name="Immagine 6" descr="Immagine che contiene testo, esterni, edificio, vecchio&#10;&#10;Descrizione generata automaticamente">
            <a:extLst>
              <a:ext uri="{FF2B5EF4-FFF2-40B4-BE49-F238E27FC236}">
                <a16:creationId xmlns:a16="http://schemas.microsoft.com/office/drawing/2014/main" id="{1D9CB227-4CDC-4E29-BEA4-B4B637A0F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96" y="1937038"/>
            <a:ext cx="2566104" cy="192457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492BAB-9A31-4E75-99F9-FF45AF9C5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47" y="1937038"/>
            <a:ext cx="2566104" cy="192457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6A8F9E1-56D3-47E9-B969-C7E1D13486C8}"/>
              </a:ext>
            </a:extLst>
          </p:cNvPr>
          <p:cNvSpPr txBox="1"/>
          <p:nvPr/>
        </p:nvSpPr>
        <p:spPr>
          <a:xfrm>
            <a:off x="9011026" y="2509899"/>
            <a:ext cx="101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0,1183</a:t>
            </a:r>
            <a:endParaRPr lang="en-GB" sz="20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A99DD7-42A2-4B6B-90B4-8F9AC9C8D67A}"/>
              </a:ext>
            </a:extLst>
          </p:cNvPr>
          <p:cNvSpPr txBox="1"/>
          <p:nvPr/>
        </p:nvSpPr>
        <p:spPr>
          <a:xfrm>
            <a:off x="9011025" y="4881716"/>
            <a:ext cx="101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0,1158</a:t>
            </a:r>
            <a:endParaRPr lang="en-GB" sz="2000" dirty="0"/>
          </a:p>
        </p:txBody>
      </p:sp>
      <p:pic>
        <p:nvPicPr>
          <p:cNvPr id="22" name="Immagine 21" descr="Immagine che contiene letto, esterni, persona&#10;&#10;Descrizione generata automaticamente">
            <a:extLst>
              <a:ext uri="{FF2B5EF4-FFF2-40B4-BE49-F238E27FC236}">
                <a16:creationId xmlns:a16="http://schemas.microsoft.com/office/drawing/2014/main" id="{F9B78E01-5CF8-44A6-ACDD-8C09CE736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96" y="4119482"/>
            <a:ext cx="2566104" cy="1924578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6D162A-4B8C-4537-B801-C307366E3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46" y="4119482"/>
            <a:ext cx="2566103" cy="19245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A76BA5-CE9C-49A0-8821-44DF5A04DD70}"/>
              </a:ext>
            </a:extLst>
          </p:cNvPr>
          <p:cNvSpPr txBox="1"/>
          <p:nvPr/>
        </p:nvSpPr>
        <p:spPr>
          <a:xfrm>
            <a:off x="949712" y="847021"/>
            <a:ext cx="770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Notable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: </a:t>
            </a:r>
            <a:r>
              <a:rPr lang="it-IT" dirty="0" err="1"/>
              <a:t>artefacts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from the jpeg </a:t>
            </a:r>
            <a:r>
              <a:rPr lang="it-IT" dirty="0" err="1"/>
              <a:t>compression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0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460F4-6A99-4457-9F7D-417D7F7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43398"/>
            <a:ext cx="9067799" cy="6962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Qualitative Results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01F2CE-F1DB-4F67-871A-5E37F05168D5}"/>
              </a:ext>
            </a:extLst>
          </p:cNvPr>
          <p:cNvSpPr txBox="1"/>
          <p:nvPr/>
        </p:nvSpPr>
        <p:spPr>
          <a:xfrm>
            <a:off x="1983509" y="1023070"/>
            <a:ext cx="18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Original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0726D1-80AB-4586-B49A-1CF4704028F3}"/>
              </a:ext>
            </a:extLst>
          </p:cNvPr>
          <p:cNvSpPr txBox="1"/>
          <p:nvPr/>
        </p:nvSpPr>
        <p:spPr>
          <a:xfrm>
            <a:off x="5132218" y="1023071"/>
            <a:ext cx="19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Noiseprint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94F7EE-BE3F-4718-9F4B-7437827E63E1}"/>
              </a:ext>
            </a:extLst>
          </p:cNvPr>
          <p:cNvSpPr txBox="1"/>
          <p:nvPr/>
        </p:nvSpPr>
        <p:spPr>
          <a:xfrm>
            <a:off x="8404932" y="1023071"/>
            <a:ext cx="222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91DC2B-72B9-406D-B498-B2D196F6F9D4}"/>
              </a:ext>
            </a:extLst>
          </p:cNvPr>
          <p:cNvSpPr txBox="1"/>
          <p:nvPr/>
        </p:nvSpPr>
        <p:spPr>
          <a:xfrm>
            <a:off x="9030304" y="2132001"/>
            <a:ext cx="116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0, 0673</a:t>
            </a:r>
            <a:endParaRPr lang="en-GB" sz="2000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03EC96-BC37-43A0-9582-720F6D531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2" y="1494084"/>
            <a:ext cx="2768070" cy="2076053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B0A6A0-2CA6-426D-A877-B4ADF23C7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64" y="1494083"/>
            <a:ext cx="2768070" cy="207605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601D96-36C8-4EE5-B940-9A47BF39BFF3}"/>
              </a:ext>
            </a:extLst>
          </p:cNvPr>
          <p:cNvSpPr txBox="1"/>
          <p:nvPr/>
        </p:nvSpPr>
        <p:spPr>
          <a:xfrm>
            <a:off x="9030304" y="4325890"/>
            <a:ext cx="116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0, 1600</a:t>
            </a:r>
            <a:endParaRPr lang="en-GB" sz="2000" dirty="0"/>
          </a:p>
        </p:txBody>
      </p:sp>
      <p:pic>
        <p:nvPicPr>
          <p:cNvPr id="11" name="Immagine 10" descr="Immagine che contiene cielo, edificio, vecchio, esterni&#10;&#10;Descrizione generata automaticamente">
            <a:extLst>
              <a:ext uri="{FF2B5EF4-FFF2-40B4-BE49-F238E27FC236}">
                <a16:creationId xmlns:a16="http://schemas.microsoft.com/office/drawing/2014/main" id="{BA8431AD-8E7B-44EE-9A60-8B66F412D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788428"/>
            <a:ext cx="2768070" cy="1875144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8CA789-EA23-422D-963F-8A8B20075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64" y="3788428"/>
            <a:ext cx="2768070" cy="18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460F4-6A99-4457-9F7D-417D7F7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43398"/>
            <a:ext cx="9067799" cy="6962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Qualitative Results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01F2CE-F1DB-4F67-871A-5E37F05168D5}"/>
              </a:ext>
            </a:extLst>
          </p:cNvPr>
          <p:cNvSpPr txBox="1"/>
          <p:nvPr/>
        </p:nvSpPr>
        <p:spPr>
          <a:xfrm>
            <a:off x="1983509" y="1356709"/>
            <a:ext cx="18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Original</a:t>
            </a:r>
            <a:r>
              <a:rPr lang="it-IT" dirty="0"/>
              <a:t> image 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0726D1-80AB-4586-B49A-1CF4704028F3}"/>
              </a:ext>
            </a:extLst>
          </p:cNvPr>
          <p:cNvSpPr txBox="1"/>
          <p:nvPr/>
        </p:nvSpPr>
        <p:spPr>
          <a:xfrm>
            <a:off x="5132218" y="1356709"/>
            <a:ext cx="19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Noiseprint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94F7EE-BE3F-4718-9F4B-7437827E63E1}"/>
              </a:ext>
            </a:extLst>
          </p:cNvPr>
          <p:cNvSpPr txBox="1"/>
          <p:nvPr/>
        </p:nvSpPr>
        <p:spPr>
          <a:xfrm>
            <a:off x="8383207" y="1356709"/>
            <a:ext cx="222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91DC2B-72B9-406D-B498-B2D196F6F9D4}"/>
              </a:ext>
            </a:extLst>
          </p:cNvPr>
          <p:cNvSpPr txBox="1"/>
          <p:nvPr/>
        </p:nvSpPr>
        <p:spPr>
          <a:xfrm>
            <a:off x="8932768" y="2354426"/>
            <a:ext cx="116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0, 1167</a:t>
            </a:r>
            <a:endParaRPr lang="en-GB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601D96-36C8-4EE5-B940-9A47BF39BFF3}"/>
              </a:ext>
            </a:extLst>
          </p:cNvPr>
          <p:cNvSpPr txBox="1"/>
          <p:nvPr/>
        </p:nvSpPr>
        <p:spPr>
          <a:xfrm>
            <a:off x="8951716" y="4548317"/>
            <a:ext cx="116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0, 0753</a:t>
            </a:r>
            <a:endParaRPr lang="en-GB" sz="2000" dirty="0"/>
          </a:p>
        </p:txBody>
      </p:sp>
      <p:pic>
        <p:nvPicPr>
          <p:cNvPr id="6" name="Immagine 5" descr="Immagine che contiene esterni, mammifero&#10;&#10;Descrizione generata automaticamente">
            <a:extLst>
              <a:ext uri="{FF2B5EF4-FFF2-40B4-BE49-F238E27FC236}">
                <a16:creationId xmlns:a16="http://schemas.microsoft.com/office/drawing/2014/main" id="{C9973144-F1DA-44D1-BD16-6ECB5A4B1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59" y="1719741"/>
            <a:ext cx="2759455" cy="2069591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BDA189-0951-42B1-BD16-516A386DD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72" y="1719740"/>
            <a:ext cx="2759456" cy="2069592"/>
          </a:xfrm>
          <a:prstGeom prst="rect">
            <a:avLst/>
          </a:prstGeom>
        </p:spPr>
      </p:pic>
      <p:pic>
        <p:nvPicPr>
          <p:cNvPr id="23" name="Immagine 22" descr="Immagine che contiene testo, esterni, montagna, cielo&#10;&#10;Descrizione generata automaticamente">
            <a:extLst>
              <a:ext uri="{FF2B5EF4-FFF2-40B4-BE49-F238E27FC236}">
                <a16:creationId xmlns:a16="http://schemas.microsoft.com/office/drawing/2014/main" id="{8CBA4032-8C66-4A85-A94C-D68C522F2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987765"/>
            <a:ext cx="2767667" cy="2069591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BD25F6-B618-4A5D-9F27-096C2ACFF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72" y="3987763"/>
            <a:ext cx="2767669" cy="2069592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40477FC-C756-4509-9D35-7CA38A1D7A3A}"/>
              </a:ext>
            </a:extLst>
          </p:cNvPr>
          <p:cNvSpPr txBox="1"/>
          <p:nvPr/>
        </p:nvSpPr>
        <p:spPr>
          <a:xfrm>
            <a:off x="949712" y="847021"/>
            <a:ext cx="770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Notable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: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patterns in </a:t>
            </a:r>
            <a:r>
              <a:rPr lang="it-IT" dirty="0" err="1"/>
              <a:t>spliced</a:t>
            </a:r>
            <a:r>
              <a:rPr lang="it-IT" dirty="0"/>
              <a:t> images.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57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460F4-6A99-4457-9F7D-417D7F7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43398"/>
            <a:ext cx="9067799" cy="6962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Image similarity Classifier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4A323E-460C-4E14-88F7-6338530AF379}"/>
              </a:ext>
            </a:extLst>
          </p:cNvPr>
          <p:cNvSpPr txBox="1"/>
          <p:nvPr/>
        </p:nvSpPr>
        <p:spPr>
          <a:xfrm>
            <a:off x="812313" y="899158"/>
            <a:ext cx="75681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Detect</a:t>
            </a:r>
            <a:r>
              <a:rPr lang="it-IT" sz="2000" dirty="0"/>
              <a:t> </a:t>
            </a:r>
            <a:r>
              <a:rPr lang="it-IT" sz="2000" dirty="0" err="1"/>
              <a:t>whether</a:t>
            </a:r>
            <a:r>
              <a:rPr lang="it-IT" sz="2000" dirty="0"/>
              <a:t> an image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authentic</a:t>
            </a:r>
            <a:r>
              <a:rPr lang="it-IT" sz="2000" dirty="0"/>
              <a:t> or </a:t>
            </a:r>
            <a:r>
              <a:rPr lang="it-IT" sz="2000" dirty="0" err="1"/>
              <a:t>spliced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First part, </a:t>
            </a:r>
            <a:r>
              <a:rPr lang="it-IT" sz="2000" dirty="0" err="1"/>
              <a:t>extract</a:t>
            </a:r>
            <a:r>
              <a:rPr lang="it-IT" sz="2000" dirty="0"/>
              <a:t> features from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pair</a:t>
            </a:r>
            <a:r>
              <a:rPr lang="it-IT" sz="2000" dirty="0"/>
              <a:t> of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Second part,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the 2 classes.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threshold</a:t>
            </a:r>
            <a:r>
              <a:rPr lang="it-IT" sz="2000" dirty="0"/>
              <a:t> for </a:t>
            </a:r>
            <a:r>
              <a:rPr lang="it-IT" sz="2000" dirty="0" err="1"/>
              <a:t>classification</a:t>
            </a:r>
            <a:r>
              <a:rPr lang="it-IT" sz="2000" dirty="0"/>
              <a:t>: 0.73 (</a:t>
            </a:r>
            <a:r>
              <a:rPr lang="it-IT" sz="2000" dirty="0" err="1"/>
              <a:t>authentic</a:t>
            </a:r>
            <a:r>
              <a:rPr lang="it-IT" sz="2000" dirty="0"/>
              <a:t> </a:t>
            </a:r>
            <a:r>
              <a:rPr lang="it-IT" sz="2000" dirty="0" err="1"/>
              <a:t>ones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probability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threshold</a:t>
            </a:r>
            <a:r>
              <a:rPr lang="it-IT" sz="2000" dirty="0"/>
              <a:t>, </a:t>
            </a:r>
            <a:r>
              <a:rPr lang="it-IT" sz="2000" dirty="0" err="1"/>
              <a:t>otherwise</a:t>
            </a:r>
            <a:r>
              <a:rPr lang="it-IT" sz="2000" dirty="0"/>
              <a:t> are </a:t>
            </a:r>
            <a:r>
              <a:rPr lang="it-IT" sz="2000" dirty="0" err="1"/>
              <a:t>spliced</a:t>
            </a:r>
            <a:r>
              <a:rPr lang="it-IT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1DDF572-DC20-41DA-A546-2A0AEA45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" y="2641274"/>
            <a:ext cx="10535909" cy="34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460F4-6A99-4457-9F7D-417D7F7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43398"/>
            <a:ext cx="9067799" cy="6962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Quantitative results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55B22A5-B181-49A3-BDD5-93162D04C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73" y="1749449"/>
            <a:ext cx="4103035" cy="355681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3C88F5-AE4F-487A-A6F9-F3DECC51D610}"/>
              </a:ext>
            </a:extLst>
          </p:cNvPr>
          <p:cNvSpPr txBox="1"/>
          <p:nvPr/>
        </p:nvSpPr>
        <p:spPr>
          <a:xfrm>
            <a:off x="710317" y="2132001"/>
            <a:ext cx="72350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Results</a:t>
            </a:r>
            <a:r>
              <a:rPr lang="it-IT" sz="2400" dirty="0"/>
              <a:t> from </a:t>
            </a:r>
            <a:r>
              <a:rPr lang="it-IT" sz="2400" dirty="0" err="1"/>
              <a:t>evaluation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Accuracy</a:t>
            </a:r>
            <a:r>
              <a:rPr lang="it-IT" sz="2400" dirty="0"/>
              <a:t> = 0.92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Precision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Recall = 0.833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F1-score 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Matthews </a:t>
            </a:r>
            <a:r>
              <a:rPr lang="it-IT" sz="2400" dirty="0" err="1"/>
              <a:t>Correlation</a:t>
            </a:r>
            <a:r>
              <a:rPr lang="it-IT" sz="2400" dirty="0"/>
              <a:t> </a:t>
            </a:r>
            <a:r>
              <a:rPr lang="it-IT" sz="2400" dirty="0" err="1"/>
              <a:t>Coefficient</a:t>
            </a:r>
            <a:r>
              <a:rPr lang="it-IT" sz="2400" dirty="0"/>
              <a:t> (MCC) = 0.84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Average</a:t>
            </a:r>
            <a:r>
              <a:rPr lang="it-IT" sz="2400" dirty="0"/>
              <a:t> Precision = 0.92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5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A6B32-6FED-4B10-A7F6-9862730B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60" y="3339023"/>
            <a:ext cx="8114078" cy="1325563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F621256-651B-49C1-B6E9-225FB38E210F}"/>
              </a:ext>
            </a:extLst>
          </p:cNvPr>
          <p:cNvSpPr txBox="1">
            <a:spLocks/>
          </p:cNvSpPr>
          <p:nvPr/>
        </p:nvSpPr>
        <p:spPr>
          <a:xfrm>
            <a:off x="4841323" y="2013460"/>
            <a:ext cx="2509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71258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E64648-E5BF-4184-AF04-5325D5D9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89DF47-7F4F-4EFF-B791-FD95AE360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8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632B292-B77F-4A41-A25A-09E87CCDBCD2}"/>
              </a:ext>
            </a:extLst>
          </p:cNvPr>
          <p:cNvSpPr txBox="1">
            <a:spLocks/>
          </p:cNvSpPr>
          <p:nvPr/>
        </p:nvSpPr>
        <p:spPr>
          <a:xfrm>
            <a:off x="1933570" y="-21088"/>
            <a:ext cx="8318736" cy="691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Introduction: digital image forensics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3E47C5-F7CF-4417-8460-EA0CE4AAFA53}"/>
              </a:ext>
            </a:extLst>
          </p:cNvPr>
          <p:cNvSpPr txBox="1"/>
          <p:nvPr/>
        </p:nvSpPr>
        <p:spPr>
          <a:xfrm>
            <a:off x="710316" y="954703"/>
            <a:ext cx="7598829" cy="51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the last few years the image forensics has been achieving an ever increasing attention in the scientific community and beyond.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Media like photos and videos have become a dominant source of information, not always used for good purposes.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 Therefore, image and video manipulations are becoming very common and dangerous.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the last decade, a large number of methods have been proposed for forgery detection and localization or camera identification.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PRNU (photo-response non-uniformity) methods.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2"/>
              </a:solidFill>
            </a:endParaRP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8226CD-BB86-452E-BA5A-5CF288E9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9" r="9530" b="1"/>
          <a:stretch/>
        </p:blipFill>
        <p:spPr>
          <a:xfrm>
            <a:off x="8312206" y="1815364"/>
            <a:ext cx="2900536" cy="33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B589755-3F59-4E8B-BB1C-D516E699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4" y="838200"/>
            <a:ext cx="3696481" cy="27670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E9C00F-768A-4290-AFD3-DF0C833D1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4" y="3777312"/>
            <a:ext cx="3696481" cy="2767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6" name="Freccia circolare a sinistra 5">
            <a:extLst>
              <a:ext uri="{FF2B5EF4-FFF2-40B4-BE49-F238E27FC236}">
                <a16:creationId xmlns:a16="http://schemas.microsoft.com/office/drawing/2014/main" id="{09361EA4-D837-406E-BD12-8B566678F0F1}"/>
              </a:ext>
            </a:extLst>
          </p:cNvPr>
          <p:cNvSpPr/>
          <p:nvPr/>
        </p:nvSpPr>
        <p:spPr>
          <a:xfrm>
            <a:off x="4393020" y="3409505"/>
            <a:ext cx="389869" cy="735613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55BBE4-F764-4D00-9563-66F2BED7574A}"/>
              </a:ext>
            </a:extLst>
          </p:cNvPr>
          <p:cNvSpPr txBox="1"/>
          <p:nvPr/>
        </p:nvSpPr>
        <p:spPr>
          <a:xfrm>
            <a:off x="4857927" y="2079320"/>
            <a:ext cx="67411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Camera models left noisy traces on the images, that are used in forensic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Such</a:t>
            </a:r>
            <a:r>
              <a:rPr lang="it-IT" sz="2400" dirty="0"/>
              <a:t> </a:t>
            </a:r>
            <a:r>
              <a:rPr lang="en-US" sz="2400" dirty="0"/>
              <a:t>traces</a:t>
            </a:r>
            <a:r>
              <a:rPr lang="it-IT" sz="2400" dirty="0"/>
              <a:t> </a:t>
            </a:r>
            <a:r>
              <a:rPr lang="it-IT" sz="2400" dirty="0" err="1"/>
              <a:t>represent</a:t>
            </a:r>
            <a:r>
              <a:rPr lang="it-IT" sz="2400" dirty="0"/>
              <a:t> a sort of </a:t>
            </a:r>
            <a:r>
              <a:rPr lang="it-IT" sz="2400" b="1" dirty="0"/>
              <a:t>camera </a:t>
            </a:r>
            <a:r>
              <a:rPr lang="it-IT" sz="2400" b="1" dirty="0" err="1"/>
              <a:t>fingerprint</a:t>
            </a:r>
            <a:r>
              <a:rPr lang="it-I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Therefore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image </a:t>
            </a:r>
            <a:r>
              <a:rPr lang="it-IT" sz="2400" dirty="0" err="1"/>
              <a:t>has</a:t>
            </a:r>
            <a:r>
              <a:rPr lang="it-IT" sz="2400" dirty="0"/>
              <a:t> an </a:t>
            </a:r>
            <a:r>
              <a:rPr lang="it-IT" sz="2400" dirty="0" err="1"/>
              <a:t>intrinsic</a:t>
            </a:r>
            <a:r>
              <a:rPr lang="it-IT" sz="2400" dirty="0"/>
              <a:t> </a:t>
            </a:r>
            <a:r>
              <a:rPr lang="it-IT" sz="2400" dirty="0" err="1"/>
              <a:t>uniform</a:t>
            </a:r>
            <a:r>
              <a:rPr lang="it-IT" sz="2400" dirty="0"/>
              <a:t> </a:t>
            </a:r>
            <a:r>
              <a:rPr lang="en-US" sz="2400" dirty="0"/>
              <a:t>amount</a:t>
            </a:r>
            <a:r>
              <a:rPr lang="it-IT" sz="2400" dirty="0"/>
              <a:t> of </a:t>
            </a:r>
            <a:r>
              <a:rPr lang="it-IT" sz="2400" dirty="0" err="1"/>
              <a:t>noise</a:t>
            </a:r>
            <a:r>
              <a:rPr lang="it-IT" sz="2400" dirty="0"/>
              <a:t> </a:t>
            </a:r>
            <a:r>
              <a:rPr lang="it-IT" sz="2400" dirty="0" err="1"/>
              <a:t>introduced</a:t>
            </a:r>
            <a:r>
              <a:rPr lang="it-IT" sz="2400" dirty="0"/>
              <a:t> by the imaging </a:t>
            </a:r>
            <a:r>
              <a:rPr lang="en-US" sz="2400" dirty="0"/>
              <a:t>process</a:t>
            </a:r>
            <a:r>
              <a:rPr lang="it-IT" sz="2400" dirty="0"/>
              <a:t> or by </a:t>
            </a:r>
            <a:r>
              <a:rPr lang="it-IT" sz="2400" dirty="0" err="1"/>
              <a:t>digital</a:t>
            </a:r>
            <a:r>
              <a:rPr lang="it-IT" sz="2400" dirty="0"/>
              <a:t> </a:t>
            </a:r>
            <a:r>
              <a:rPr lang="it-IT" sz="2400" dirty="0" err="1"/>
              <a:t>compression</a:t>
            </a:r>
            <a:r>
              <a:rPr lang="it-I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 err="1"/>
              <a:t>Noiseprint</a:t>
            </a:r>
            <a:r>
              <a:rPr lang="en-US" sz="2400" b="1" dirty="0"/>
              <a:t> </a:t>
            </a:r>
            <a:r>
              <a:rPr lang="en-US" sz="2400" dirty="0"/>
              <a:t>method it’s possible to detect forgeries.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dirty="0" err="1"/>
              <a:t>Noiseprint</a:t>
            </a:r>
            <a:r>
              <a:rPr lang="en-GB" sz="2400" dirty="0"/>
              <a:t> technique reaches great performance compared with other methods.</a:t>
            </a:r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632B292-B77F-4A41-A25A-09E87CCDBCD2}"/>
              </a:ext>
            </a:extLst>
          </p:cNvPr>
          <p:cNvSpPr txBox="1">
            <a:spLocks/>
          </p:cNvSpPr>
          <p:nvPr/>
        </p:nvSpPr>
        <p:spPr>
          <a:xfrm>
            <a:off x="5756451" y="-41507"/>
            <a:ext cx="5651949" cy="1544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</a:rPr>
              <a:t>The Goal in </a:t>
            </a:r>
            <a:r>
              <a:rPr lang="it-IT" dirty="0" err="1">
                <a:solidFill>
                  <a:schemeClr val="tx2"/>
                </a:solidFill>
              </a:rPr>
              <a:t>pills</a:t>
            </a:r>
            <a:r>
              <a:rPr lang="it-IT" dirty="0">
                <a:solidFill>
                  <a:schemeClr val="tx2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15302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05D27A-3D76-484E-A1C4-938CD489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What has been done: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479BDD-9D3A-4995-BDE6-A391575B455B}"/>
              </a:ext>
            </a:extLst>
          </p:cNvPr>
          <p:cNvSpPr txBox="1"/>
          <p:nvPr/>
        </p:nvSpPr>
        <p:spPr>
          <a:xfrm>
            <a:off x="1664341" y="1812574"/>
            <a:ext cx="9523530" cy="4768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Retrieved a part of the original dataset used in the paper.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Compressed the JPEG dataset with quality level: 31% (high compression)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Created and saved an H5 file that contains all the patches of dataset images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Created the convolutional neural network model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Performed the training step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Obtained </a:t>
            </a:r>
            <a:r>
              <a:rPr lang="en-US" sz="2400" dirty="0" err="1">
                <a:solidFill>
                  <a:schemeClr val="tx2"/>
                </a:solidFill>
              </a:rPr>
              <a:t>Noiseprint</a:t>
            </a:r>
            <a:r>
              <a:rPr lang="en-US" sz="2400" dirty="0">
                <a:solidFill>
                  <a:schemeClr val="tx2"/>
                </a:solidFill>
              </a:rPr>
              <a:t> image results on the test set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Forensic similarity Classifier to detect spliced images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Evaluation through metrics like accuracy,F1,MCC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2C2A8850-E2ED-492D-AD48-3F1B1777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540" y="-2"/>
            <a:ext cx="3144795" cy="654881"/>
          </a:xfrm>
        </p:spPr>
        <p:txBody>
          <a:bodyPr anchor="t">
            <a:normAutofit fontScale="90000"/>
          </a:bodyPr>
          <a:lstStyle/>
          <a:p>
            <a:r>
              <a:rPr lang="it-IT" dirty="0"/>
              <a:t>The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26FF1FB-BCD1-4543-8CFC-2B200B08B1D0}"/>
              </a:ext>
            </a:extLst>
          </p:cNvPr>
          <p:cNvSpPr txBox="1"/>
          <p:nvPr/>
        </p:nvSpPr>
        <p:spPr>
          <a:xfrm>
            <a:off x="946097" y="1754795"/>
            <a:ext cx="6054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Camera models </a:t>
            </a:r>
            <a:r>
              <a:rPr lang="it-IT" sz="2000" dirty="0" err="1"/>
              <a:t>used</a:t>
            </a:r>
            <a:r>
              <a:rPr lang="it-IT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Canon DIGITAL IXUS 990 IS (4000x3000)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Canon EOS D30 (2160x1440)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Canon IXY 30S (3648x2736)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FUJIFILM </a:t>
            </a:r>
            <a:r>
              <a:rPr lang="it-IT" sz="2000" dirty="0" err="1"/>
              <a:t>FinePix</a:t>
            </a:r>
            <a:r>
              <a:rPr lang="it-IT" sz="2000" dirty="0"/>
              <a:t> F30 (2848x2136)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FUJIFILM X30 (4000x3000)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iPhone 6S (4032x3024)</a:t>
            </a:r>
          </a:p>
        </p:txBody>
      </p:sp>
      <p:pic>
        <p:nvPicPr>
          <p:cNvPr id="20" name="Immagine 19" descr="Immagine che contiene albero, cielo, esterni, pianta&#10;&#10;Descrizione generata automaticamente">
            <a:extLst>
              <a:ext uri="{FF2B5EF4-FFF2-40B4-BE49-F238E27FC236}">
                <a16:creationId xmlns:a16="http://schemas.microsoft.com/office/drawing/2014/main" id="{EABD81A4-965B-48AE-A63B-0CC11F513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28" y="811735"/>
            <a:ext cx="2517358" cy="1678239"/>
          </a:xfrm>
          <a:prstGeom prst="rect">
            <a:avLst/>
          </a:prstGeom>
        </p:spPr>
      </p:pic>
      <p:pic>
        <p:nvPicPr>
          <p:cNvPr id="22" name="Immagine 21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C7EE4892-5DEB-4F51-B89F-72B5D09C4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28" y="2548914"/>
            <a:ext cx="2372175" cy="1581450"/>
          </a:xfrm>
          <a:prstGeom prst="rect">
            <a:avLst/>
          </a:prstGeom>
        </p:spPr>
      </p:pic>
      <p:pic>
        <p:nvPicPr>
          <p:cNvPr id="24" name="Segnaposto contenuto 4">
            <a:extLst>
              <a:ext uri="{FF2B5EF4-FFF2-40B4-BE49-F238E27FC236}">
                <a16:creationId xmlns:a16="http://schemas.microsoft.com/office/drawing/2014/main" id="{E013EF44-A852-4234-AFA5-6614E972C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4001565"/>
            <a:ext cx="2647044" cy="1966870"/>
          </a:xfrm>
        </p:spPr>
      </p:pic>
      <p:pic>
        <p:nvPicPr>
          <p:cNvPr id="26" name="Immagine 25" descr="Immagine che contiene esterni, cielo&#10;&#10;Descrizione generata automaticamente">
            <a:extLst>
              <a:ext uri="{FF2B5EF4-FFF2-40B4-BE49-F238E27FC236}">
                <a16:creationId xmlns:a16="http://schemas.microsoft.com/office/drawing/2014/main" id="{8326238F-B21E-46D0-832B-72541758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89" y="4263236"/>
            <a:ext cx="2385548" cy="1705199"/>
          </a:xfrm>
          <a:prstGeom prst="rect">
            <a:avLst/>
          </a:prstGeom>
        </p:spPr>
      </p:pic>
      <p:pic>
        <p:nvPicPr>
          <p:cNvPr id="27" name="Immagine 26" descr="Immagine che contiene cielo, esterni, edificio, strada&#10;&#10;Descrizione generata automaticamente">
            <a:extLst>
              <a:ext uri="{FF2B5EF4-FFF2-40B4-BE49-F238E27FC236}">
                <a16:creationId xmlns:a16="http://schemas.microsoft.com/office/drawing/2014/main" id="{610DA016-F001-420E-8C29-80575F894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28" y="4189304"/>
            <a:ext cx="2372175" cy="1779131"/>
          </a:xfrm>
          <a:prstGeom prst="rect">
            <a:avLst/>
          </a:prstGeom>
        </p:spPr>
      </p:pic>
      <p:pic>
        <p:nvPicPr>
          <p:cNvPr id="28" name="Immagine 27" descr="Immagine che contiene erba, esterni, cielo, montagna&#10;&#10;Descrizione generata automaticamente">
            <a:extLst>
              <a:ext uri="{FF2B5EF4-FFF2-40B4-BE49-F238E27FC236}">
                <a16:creationId xmlns:a16="http://schemas.microsoft.com/office/drawing/2014/main" id="{0A1E9415-EACC-46A6-AC7A-F2DE9C8B8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98" y="2167026"/>
            <a:ext cx="2499425" cy="17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2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3697B8-763C-4A85-84E7-05BB01AF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284" y="-25969"/>
            <a:ext cx="3367308" cy="79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The FDH5 File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756C0E-E57B-4303-A80A-DAB3F76BEF7D}"/>
              </a:ext>
            </a:extLst>
          </p:cNvPr>
          <p:cNvSpPr txBox="1"/>
          <p:nvPr/>
        </p:nvSpPr>
        <p:spPr>
          <a:xfrm>
            <a:off x="846914" y="836847"/>
            <a:ext cx="7105207" cy="2590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Patches overlapping (stride: 10)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Converted from RGB to grayscale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Convert image using JPEG compression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JPEG quality used: 31%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Organize camera models in groups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Clustering all patches of each image in a group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0F7776-045D-4522-8060-E59AC5CA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00" y="3080416"/>
            <a:ext cx="5392040" cy="31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591AA4-106C-4EB4-8352-EEB6C449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0842D-03BF-4DC0-8DC1-10183EB6A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E6A87D-6DEC-4E0F-BF3B-7D850974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634" y="-151070"/>
            <a:ext cx="8361684" cy="1058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Structure: CNN-based Denoiser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FA83D5-71A2-4B09-AACB-623440B80DAA}"/>
              </a:ext>
            </a:extLst>
          </p:cNvPr>
          <p:cNvSpPr txBox="1"/>
          <p:nvPr/>
        </p:nvSpPr>
        <p:spPr>
          <a:xfrm>
            <a:off x="6677927" y="2058627"/>
            <a:ext cx="4743123" cy="2797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CNN structure kept from AWGN (Additive White Gaussian Noise) Denoiser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Repeated layer groups composed of 64*3x3 convolutional layers + batch normalization and </a:t>
            </a:r>
            <a:r>
              <a:rPr lang="en-US" sz="2000" dirty="0" err="1">
                <a:solidFill>
                  <a:schemeClr val="tx2"/>
                </a:solidFill>
              </a:rPr>
              <a:t>ReLu</a:t>
            </a:r>
            <a:r>
              <a:rPr lang="en-US" sz="2000" dirty="0">
                <a:solidFill>
                  <a:schemeClr val="tx2"/>
                </a:solidFill>
              </a:rPr>
              <a:t> as activation function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188B2E-E8FB-41AD-91F4-25A7E215B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61" y="835501"/>
            <a:ext cx="6511107" cy="25240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501851F-0E1F-4B9A-94EC-6CE42C42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" y="3490785"/>
            <a:ext cx="6241184" cy="24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05D27A-3D76-484E-A1C4-938CD489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387" y="12159"/>
            <a:ext cx="4209625" cy="659179"/>
          </a:xfrm>
        </p:spPr>
        <p:txBody>
          <a:bodyPr>
            <a:normAutofit/>
          </a:bodyPr>
          <a:lstStyle/>
          <a:p>
            <a:r>
              <a:rPr lang="it-IT" sz="3600" dirty="0"/>
              <a:t>Siamese Network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D477D-F00A-42CD-956A-BC971C709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057" y="942098"/>
            <a:ext cx="4401876" cy="472904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Use of Siamese architecture as an abstraction to understand the pair of input and output.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Image patches coming from the same camera model should generate similar </a:t>
            </a:r>
            <a:r>
              <a:rPr lang="en-US" sz="1800" dirty="0" err="1">
                <a:solidFill>
                  <a:schemeClr val="tx2"/>
                </a:solidFill>
              </a:rPr>
              <a:t>Noiseprint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</a:rPr>
              <a:t>Noiseprint</a:t>
            </a:r>
            <a:r>
              <a:rPr lang="en-US" sz="1800" dirty="0">
                <a:solidFill>
                  <a:schemeClr val="tx2"/>
                </a:solidFill>
              </a:rPr>
              <a:t> patches obtained from different positions and the same camera are different.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Positive labels whether same camera and position, otherwise, negative</a:t>
            </a:r>
          </a:p>
          <a:p>
            <a:r>
              <a:rPr lang="en-US" sz="1800" dirty="0">
                <a:solidFill>
                  <a:schemeClr val="tx2"/>
                </a:solidFill>
              </a:rPr>
              <a:t>Minibatches of 200 greyscale patches with dimension 40x40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5" name="Segnaposto contenuto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DE50A2B8-2B45-46BA-BE23-2C2677C22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7" y="1016239"/>
            <a:ext cx="6505678" cy="29005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3F8276-7BA7-47AE-A74B-05B2A318197A}"/>
              </a:ext>
            </a:extLst>
          </p:cNvPr>
          <p:cNvSpPr txBox="1"/>
          <p:nvPr/>
        </p:nvSpPr>
        <p:spPr>
          <a:xfrm>
            <a:off x="710317" y="4458165"/>
            <a:ext cx="6876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of the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epochs</a:t>
            </a:r>
            <a:r>
              <a:rPr lang="it-IT" dirty="0"/>
              <a:t>: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steps: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Learning rate: 0,0001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groups (</a:t>
            </a:r>
            <a:r>
              <a:rPr lang="it-IT" dirty="0" err="1"/>
              <a:t>same</a:t>
            </a:r>
            <a:r>
              <a:rPr lang="it-IT" dirty="0"/>
              <a:t> camera and position) for batch: 50</a:t>
            </a:r>
          </a:p>
        </p:txBody>
      </p:sp>
    </p:spTree>
    <p:extLst>
      <p:ext uri="{BB962C8B-B14F-4D97-AF65-F5344CB8AC3E}">
        <p14:creationId xmlns:p14="http://schemas.microsoft.com/office/powerpoint/2010/main" val="86655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05D27A-3D76-484E-A1C4-938CD489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08" y="85778"/>
            <a:ext cx="3800220" cy="659179"/>
          </a:xfrm>
        </p:spPr>
        <p:txBody>
          <a:bodyPr>
            <a:normAutofit/>
          </a:bodyPr>
          <a:lstStyle/>
          <a:p>
            <a:r>
              <a:rPr lang="it-IT" sz="3600" dirty="0"/>
              <a:t>Training </a:t>
            </a:r>
            <a:r>
              <a:rPr lang="it-IT" sz="3600" dirty="0" err="1"/>
              <a:t>process</a:t>
            </a:r>
            <a:endParaRPr lang="it-IT" sz="3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02F0BB4-E6FE-4CDD-8885-590982AE54FD}"/>
              </a:ext>
            </a:extLst>
          </p:cNvPr>
          <p:cNvSpPr/>
          <p:nvPr/>
        </p:nvSpPr>
        <p:spPr>
          <a:xfrm>
            <a:off x="1211407" y="1285626"/>
            <a:ext cx="2629199" cy="1438182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C37963-9F16-4E77-8E84-651438F4FBAF}"/>
              </a:ext>
            </a:extLst>
          </p:cNvPr>
          <p:cNvSpPr txBox="1"/>
          <p:nvPr/>
        </p:nvSpPr>
        <p:spPr>
          <a:xfrm>
            <a:off x="1206816" y="1518712"/>
            <a:ext cx="262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Residuals</a:t>
            </a:r>
            <a:r>
              <a:rPr lang="it-IT" dirty="0"/>
              <a:t> of the 2 input </a:t>
            </a:r>
            <a:r>
              <a:rPr lang="it-IT" dirty="0" err="1"/>
              <a:t>batches</a:t>
            </a:r>
            <a:r>
              <a:rPr lang="it-IT" dirty="0"/>
              <a:t> coming from the network </a:t>
            </a:r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4F3A1B7-C11E-4457-9331-C01DCE08D4BF}"/>
              </a:ext>
            </a:extLst>
          </p:cNvPr>
          <p:cNvSpPr/>
          <p:nvPr/>
        </p:nvSpPr>
        <p:spPr>
          <a:xfrm>
            <a:off x="4674301" y="1294082"/>
            <a:ext cx="2450237" cy="1438182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8EC5D6-99A0-4B7B-9004-25D77F5AF880}"/>
              </a:ext>
            </a:extLst>
          </p:cNvPr>
          <p:cNvSpPr txBox="1"/>
          <p:nvPr/>
        </p:nvSpPr>
        <p:spPr>
          <a:xfrm>
            <a:off x="4753395" y="1438323"/>
            <a:ext cx="332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evaluation</a:t>
            </a:r>
            <a:r>
              <a:rPr lang="it-IT" dirty="0"/>
              <a:t>: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14CF245-C7D4-4A08-91D3-5A5488717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1" y="1980377"/>
            <a:ext cx="1701620" cy="38199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013EA06-5654-494A-84D5-66E5AB731708}"/>
              </a:ext>
            </a:extLst>
          </p:cNvPr>
          <p:cNvCxnSpPr>
            <a:cxnSpLocks/>
          </p:cNvCxnSpPr>
          <p:nvPr/>
        </p:nvCxnSpPr>
        <p:spPr>
          <a:xfrm>
            <a:off x="3906792" y="2013173"/>
            <a:ext cx="740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FF73FC54-99A7-4CC3-BE83-CD13CF00092D}"/>
              </a:ext>
            </a:extLst>
          </p:cNvPr>
          <p:cNvSpPr/>
          <p:nvPr/>
        </p:nvSpPr>
        <p:spPr>
          <a:xfrm>
            <a:off x="8366061" y="1294082"/>
            <a:ext cx="2783411" cy="1438182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59F653A-B3E1-4464-BDAA-1A647A67C98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215599" y="2013173"/>
            <a:ext cx="1150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14B4DA4-BF05-4F32-A623-38D61119CAFB}"/>
              </a:ext>
            </a:extLst>
          </p:cNvPr>
          <p:cNvSpPr txBox="1"/>
          <p:nvPr/>
        </p:nvSpPr>
        <p:spPr>
          <a:xfrm>
            <a:off x="8477662" y="1390879"/>
            <a:ext cx="278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4A740FA-F9D7-4EED-8E3F-C581BFE1DEB7}"/>
              </a:ext>
            </a:extLst>
          </p:cNvPr>
          <p:cNvSpPr/>
          <p:nvPr/>
        </p:nvSpPr>
        <p:spPr>
          <a:xfrm>
            <a:off x="8366061" y="3890427"/>
            <a:ext cx="2783411" cy="1438182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D32C2DA-5812-4B1A-8C41-FB0E8EA4871E}"/>
              </a:ext>
            </a:extLst>
          </p:cNvPr>
          <p:cNvCxnSpPr>
            <a:stCxn id="24" idx="2"/>
            <a:endCxn id="32" idx="0"/>
          </p:cNvCxnSpPr>
          <p:nvPr/>
        </p:nvCxnSpPr>
        <p:spPr>
          <a:xfrm>
            <a:off x="9757767" y="2732264"/>
            <a:ext cx="0" cy="1158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69AD224D-3097-4025-892E-B1362027A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087" y="1782511"/>
            <a:ext cx="2049851" cy="848864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821C20D-0097-49F3-ADFB-1A8425C290CE}"/>
              </a:ext>
            </a:extLst>
          </p:cNvPr>
          <p:cNvSpPr txBox="1"/>
          <p:nvPr/>
        </p:nvSpPr>
        <p:spPr>
          <a:xfrm>
            <a:off x="9004899" y="4020458"/>
            <a:ext cx="17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i-</a:t>
            </a:r>
            <a:r>
              <a:rPr lang="it-IT" dirty="0" err="1"/>
              <a:t>th</a:t>
            </a:r>
            <a:r>
              <a:rPr lang="it-IT" dirty="0"/>
              <a:t> patch </a:t>
            </a:r>
            <a:r>
              <a:rPr lang="it-IT" dirty="0" err="1"/>
              <a:t>loss</a:t>
            </a:r>
            <a:endParaRPr lang="en-GB" dirty="0"/>
          </a:p>
        </p:txBody>
      </p:sp>
      <p:pic>
        <p:nvPicPr>
          <p:cNvPr id="39" name="Immagine 3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C6976D9-8AFF-4A91-BFCC-4BAB1662C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66" y="4458052"/>
            <a:ext cx="2218801" cy="739600"/>
          </a:xfrm>
          <a:prstGeom prst="rect">
            <a:avLst/>
          </a:prstGeom>
        </p:spPr>
      </p:pic>
      <p:sp>
        <p:nvSpPr>
          <p:cNvPr id="40" name="Rettangolo 39">
            <a:extLst>
              <a:ext uri="{FF2B5EF4-FFF2-40B4-BE49-F238E27FC236}">
                <a16:creationId xmlns:a16="http://schemas.microsoft.com/office/drawing/2014/main" id="{DC196220-416C-4593-8BC9-AACAED4E7550}"/>
              </a:ext>
            </a:extLst>
          </p:cNvPr>
          <p:cNvSpPr/>
          <p:nvPr/>
        </p:nvSpPr>
        <p:spPr>
          <a:xfrm>
            <a:off x="4734716" y="3928155"/>
            <a:ext cx="2783411" cy="1373558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FBF4F8B8-5DCE-4A76-9A88-F5C8B945E96D}"/>
              </a:ext>
            </a:extLst>
          </p:cNvPr>
          <p:cNvCxnSpPr>
            <a:stCxn id="32" idx="1"/>
            <a:endCxn id="40" idx="3"/>
          </p:cNvCxnSpPr>
          <p:nvPr/>
        </p:nvCxnSpPr>
        <p:spPr>
          <a:xfrm flipH="1">
            <a:off x="7518127" y="4609518"/>
            <a:ext cx="847934" cy="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7374E31-D6E7-41A2-8D6E-C6C622E0D3DC}"/>
              </a:ext>
            </a:extLst>
          </p:cNvPr>
          <p:cNvSpPr txBox="1"/>
          <p:nvPr/>
        </p:nvSpPr>
        <p:spPr>
          <a:xfrm>
            <a:off x="5261951" y="4025064"/>
            <a:ext cx="17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Minibatch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en-GB" dirty="0"/>
          </a:p>
        </p:txBody>
      </p:sp>
      <p:pic>
        <p:nvPicPr>
          <p:cNvPr id="51" name="Immagine 5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764ACFBA-DC8C-46C4-9322-5AFBB3C4B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89" y="4382531"/>
            <a:ext cx="2361517" cy="823999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AEC0D6E7-EB77-4FF0-8264-E65541EE07E3}"/>
              </a:ext>
            </a:extLst>
          </p:cNvPr>
          <p:cNvSpPr/>
          <p:nvPr/>
        </p:nvSpPr>
        <p:spPr>
          <a:xfrm>
            <a:off x="1132259" y="3919277"/>
            <a:ext cx="2783411" cy="1373558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09D6DBB4-D55C-4B42-962D-6466E0EAA820}"/>
              </a:ext>
            </a:extLst>
          </p:cNvPr>
          <p:cNvCxnSpPr>
            <a:stCxn id="40" idx="1"/>
            <a:endCxn id="52" idx="3"/>
          </p:cNvCxnSpPr>
          <p:nvPr/>
        </p:nvCxnSpPr>
        <p:spPr>
          <a:xfrm flipH="1" flipV="1">
            <a:off x="3915670" y="4606056"/>
            <a:ext cx="819046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6B75874-E1BA-436B-ADC0-81B21BBCE430}"/>
              </a:ext>
            </a:extLst>
          </p:cNvPr>
          <p:cNvSpPr txBox="1"/>
          <p:nvPr/>
        </p:nvSpPr>
        <p:spPr>
          <a:xfrm>
            <a:off x="1257583" y="4144391"/>
            <a:ext cx="262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Backpropagation</a:t>
            </a:r>
            <a:r>
              <a:rPr lang="it-IT" dirty="0"/>
              <a:t> and update of the weights</a:t>
            </a:r>
          </a:p>
          <a:p>
            <a:r>
              <a:rPr lang="en-GB" dirty="0"/>
              <a:t>Using Adam optimizer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6A366F16-A269-4D7F-A0AC-CE99DBF26B07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2523964" y="2732264"/>
            <a:ext cx="1" cy="118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2182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4D649B9ED0284986DE11F282CA63F4" ma:contentTypeVersion="7" ma:contentTypeDescription="Create a new document." ma:contentTypeScope="" ma:versionID="4eabcb73e7a8fda47f1f9d1b4c7788b3">
  <xsd:schema xmlns:xsd="http://www.w3.org/2001/XMLSchema" xmlns:xs="http://www.w3.org/2001/XMLSchema" xmlns:p="http://schemas.microsoft.com/office/2006/metadata/properties" xmlns:ns3="0d22dee2-6df1-45d7-81a4-39da43201f54" xmlns:ns4="12ecb009-aa6a-4a58-a9b2-b26f67d697bb" targetNamespace="http://schemas.microsoft.com/office/2006/metadata/properties" ma:root="true" ma:fieldsID="50ce5dfa3d4e8f05661d534fca8cdccf" ns3:_="" ns4:_="">
    <xsd:import namespace="0d22dee2-6df1-45d7-81a4-39da43201f54"/>
    <xsd:import namespace="12ecb009-aa6a-4a58-a9b2-b26f67d697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2dee2-6df1-45d7-81a4-39da43201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cb009-aa6a-4a58-a9b2-b26f67d697b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F05488-4C55-4966-9757-0DF8F79307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22dee2-6df1-45d7-81a4-39da43201f54"/>
    <ds:schemaRef ds:uri="12ecb009-aa6a-4a58-a9b2-b26f67d69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5B1369-FA5C-4F7A-B930-0B1BE42CF1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76A57-EE10-4B58-8300-F69B49B6925A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12ecb009-aa6a-4a58-a9b2-b26f67d697bb"/>
    <ds:schemaRef ds:uri="http://purl.org/dc/terms/"/>
    <ds:schemaRef ds:uri="http://schemas.microsoft.com/office/infopath/2007/PartnerControls"/>
    <ds:schemaRef ds:uri="0d22dee2-6df1-45d7-81a4-39da43201f5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650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Copperplate Gothic Bold</vt:lpstr>
      <vt:lpstr>LMRoman17-Regular</vt:lpstr>
      <vt:lpstr>BlockprintVTI</vt:lpstr>
      <vt:lpstr>Vision and Perception: Deep Learning project </vt:lpstr>
      <vt:lpstr>Presentazione standard di PowerPoint</vt:lpstr>
      <vt:lpstr>Presentazione standard di PowerPoint</vt:lpstr>
      <vt:lpstr>What has been done:</vt:lpstr>
      <vt:lpstr>The Dataset</vt:lpstr>
      <vt:lpstr>The FDH5 File</vt:lpstr>
      <vt:lpstr>Structure: CNN-based Denoiser</vt:lpstr>
      <vt:lpstr>Siamese Network</vt:lpstr>
      <vt:lpstr>Training process</vt:lpstr>
      <vt:lpstr>Qualitative Results</vt:lpstr>
      <vt:lpstr>Qualitative Results</vt:lpstr>
      <vt:lpstr>Qualitative Results</vt:lpstr>
      <vt:lpstr>Image similarity Classifier</vt:lpstr>
      <vt:lpstr>Quantitative results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and Perception project </dc:title>
  <dc:creator>PAPA EDOARDO</dc:creator>
  <cp:lastModifiedBy>FABRIZIO CASADEI</cp:lastModifiedBy>
  <cp:revision>58</cp:revision>
  <dcterms:created xsi:type="dcterms:W3CDTF">2021-07-24T06:48:08Z</dcterms:created>
  <dcterms:modified xsi:type="dcterms:W3CDTF">2021-07-25T21:21:21Z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0x0101005C4D649B9ED0284986DE11F282CA63F4</vt:lpwstr>
  </property>
</Properties>
</file>